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4" r:id="rId5"/>
    <p:sldId id="260" r:id="rId6"/>
    <p:sldId id="267" r:id="rId7"/>
    <p:sldId id="268" r:id="rId8"/>
    <p:sldId id="269" r:id="rId9"/>
    <p:sldId id="270" r:id="rId10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24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90187-89CD-4D45-A474-73FDC6D855B5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C8ACD-E614-42C9-97E8-603CAF240D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131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90187-89CD-4D45-A474-73FDC6D855B5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C8ACD-E614-42C9-97E8-603CAF240D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92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90187-89CD-4D45-A474-73FDC6D855B5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C8ACD-E614-42C9-97E8-603CAF240D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7323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90187-89CD-4D45-A474-73FDC6D855B5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C8ACD-E614-42C9-97E8-603CAF240D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648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90187-89CD-4D45-A474-73FDC6D855B5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C8ACD-E614-42C9-97E8-603CAF240D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768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90187-89CD-4D45-A474-73FDC6D855B5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C8ACD-E614-42C9-97E8-603CAF240D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7838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90187-89CD-4D45-A474-73FDC6D855B5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C8ACD-E614-42C9-97E8-603CAF240D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6217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90187-89CD-4D45-A474-73FDC6D855B5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C8ACD-E614-42C9-97E8-603CAF240D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3786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90187-89CD-4D45-A474-73FDC6D855B5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C8ACD-E614-42C9-97E8-603CAF240D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4693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90187-89CD-4D45-A474-73FDC6D855B5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C8ACD-E614-42C9-97E8-603CAF240D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6824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90187-89CD-4D45-A474-73FDC6D855B5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C8ACD-E614-42C9-97E8-603CAF240D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808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90187-89CD-4D45-A474-73FDC6D855B5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C8ACD-E614-42C9-97E8-603CAF240D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8148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4959" y="391670"/>
            <a:ext cx="10770897" cy="45243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 создании новых </a:t>
            </a:r>
            <a:r>
              <a:rPr lang="ru-RU" sz="3200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мест </a:t>
            </a:r>
          </a:p>
          <a:p>
            <a:pPr algn="ctr"/>
            <a:r>
              <a:rPr lang="ru-RU" sz="3200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для </a:t>
            </a:r>
            <a:r>
              <a:rPr lang="ru-RU" sz="3200" b="1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реализации дополнительных </a:t>
            </a:r>
            <a:r>
              <a:rPr lang="ru-RU" sz="3200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общеразвивающих </a:t>
            </a:r>
          </a:p>
          <a:p>
            <a:pPr algn="ctr"/>
            <a:r>
              <a:rPr lang="ru-RU" sz="3200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программ всех </a:t>
            </a:r>
            <a:r>
              <a:rPr lang="ru-RU" sz="3200" b="1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направленностей </a:t>
            </a:r>
            <a:endParaRPr lang="ru-RU" sz="3200" b="1" dirty="0" smtClean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sz="3200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</a:t>
            </a:r>
            <a:r>
              <a:rPr lang="ru-RU" sz="3200" b="1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рамках </a:t>
            </a:r>
            <a:r>
              <a:rPr lang="ru-RU" sz="3200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федерального </a:t>
            </a:r>
            <a:r>
              <a:rPr lang="ru-RU" sz="3200" b="1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проекта «Успех каждого ребёнка» </a:t>
            </a:r>
            <a:endParaRPr lang="ru-RU" sz="3200" b="1" dirty="0" smtClean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sz="3200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национального </a:t>
            </a:r>
            <a:r>
              <a:rPr lang="ru-RU" sz="3200" b="1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проекта «Образование»</a:t>
            </a:r>
            <a:endParaRPr lang="ru-RU" sz="3200" b="1" cap="none" spc="0" dirty="0" smtClean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ru-RU" sz="3200" b="1" dirty="0" smtClean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sz="3200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МБУ ДО </a:t>
            </a:r>
            <a:r>
              <a:rPr lang="ru-RU" sz="3200" b="1" dirty="0" err="1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ЦТТДиЮ</a:t>
            </a:r>
            <a:r>
              <a:rPr lang="ru-RU" sz="3200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«Технопарк» </a:t>
            </a:r>
          </a:p>
          <a:p>
            <a:pPr algn="ctr"/>
            <a:r>
              <a:rPr lang="ru-RU" sz="3200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городского округа город Нефтекамск</a:t>
            </a:r>
            <a:endParaRPr lang="ru-RU" sz="3200" b="1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sz="3200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2022 году</a:t>
            </a:r>
            <a:r>
              <a:rPr lang="ru-RU" sz="3200" b="1" cap="none" spc="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ru-RU" sz="4000" b="1" cap="none" spc="0" dirty="0" smtClean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95112" y="5121026"/>
            <a:ext cx="741682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ru-RU" sz="2600" b="1" dirty="0" smtClean="0">
                <a:solidFill>
                  <a:srgbClr val="054C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ГАНИЕВ</a:t>
            </a:r>
          </a:p>
          <a:p>
            <a:pPr algn="ctr" defTabSz="685800"/>
            <a:r>
              <a:rPr lang="ru-RU" sz="2600" b="1" dirty="0" smtClean="0">
                <a:solidFill>
                  <a:srgbClr val="054C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РОМАН ТАГИРОВИЧ</a:t>
            </a:r>
            <a:endParaRPr lang="ru-RU" sz="2600" b="1" dirty="0">
              <a:solidFill>
                <a:srgbClr val="054C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0407" y="6013578"/>
            <a:ext cx="54065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/>
            <a:r>
              <a:rPr lang="ru-RU" sz="1600" b="1" dirty="0" smtClean="0">
                <a:solidFill>
                  <a:srgbClr val="054C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Директор МБУ ДО </a:t>
            </a:r>
            <a:r>
              <a:rPr lang="ru-RU" sz="1600" b="1" dirty="0" err="1" smtClean="0">
                <a:solidFill>
                  <a:srgbClr val="054C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ЦТТДиЮ</a:t>
            </a:r>
            <a:r>
              <a:rPr lang="ru-RU" sz="1600" b="1" dirty="0" smtClean="0">
                <a:solidFill>
                  <a:srgbClr val="054C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«Технопарк» ГОРОДСКОГО </a:t>
            </a:r>
            <a:r>
              <a:rPr lang="ru-RU" sz="1600" b="1" dirty="0">
                <a:solidFill>
                  <a:srgbClr val="054C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ОКРУГА </a:t>
            </a:r>
            <a:r>
              <a:rPr lang="ru-RU" sz="1600" b="1" dirty="0" smtClean="0">
                <a:solidFill>
                  <a:srgbClr val="054C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  НЕФТЕКАМСК</a:t>
            </a:r>
            <a:endParaRPr lang="ru-RU" sz="1600" b="1" dirty="0">
              <a:solidFill>
                <a:srgbClr val="054C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28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tretch/>
        </p:blipFill>
        <p:spPr>
          <a:xfrm>
            <a:off x="-161025" y="0"/>
            <a:ext cx="12192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750244" y="526143"/>
            <a:ext cx="18473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4000" b="1" cap="none" spc="0" dirty="0" smtClean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79559" y="4591716"/>
            <a:ext cx="74168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endParaRPr lang="ru-RU" sz="2600" b="1" dirty="0">
              <a:solidFill>
                <a:srgbClr val="054C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0081" y="766004"/>
            <a:ext cx="104003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/>
            <a:r>
              <a:rPr lang="ru-RU" sz="1600" b="1" dirty="0" smtClean="0">
                <a:solidFill>
                  <a:srgbClr val="054C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Объединение «</a:t>
            </a:r>
            <a:r>
              <a:rPr lang="ru-RU" sz="1600" b="1" dirty="0">
                <a:solidFill>
                  <a:srgbClr val="054C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Студия 3</a:t>
            </a:r>
            <a:r>
              <a:rPr lang="en-US" sz="1600" b="1" dirty="0">
                <a:solidFill>
                  <a:srgbClr val="054C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 - </a:t>
            </a:r>
            <a:r>
              <a:rPr lang="ru-RU" sz="1600" b="1" dirty="0">
                <a:solidFill>
                  <a:srgbClr val="054C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технологий</a:t>
            </a:r>
            <a:r>
              <a:rPr lang="ru-RU" sz="1600" b="1" dirty="0" smtClean="0">
                <a:solidFill>
                  <a:srgbClr val="054C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algn="ctr" defTabSz="685800"/>
            <a:r>
              <a:rPr lang="ru-RU" sz="1600" b="1" dirty="0" smtClean="0">
                <a:solidFill>
                  <a:srgbClr val="054C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b="1" dirty="0">
              <a:solidFill>
                <a:srgbClr val="054C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14151" y="1590502"/>
            <a:ext cx="333515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/>
            <a:r>
              <a:rPr lang="ru-RU" sz="1600" b="1" dirty="0" err="1" smtClean="0">
                <a:solidFill>
                  <a:srgbClr val="054C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Тамиева</a:t>
            </a:r>
            <a:r>
              <a:rPr lang="ru-RU" sz="1600" b="1" dirty="0" smtClean="0">
                <a:solidFill>
                  <a:srgbClr val="054C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Оксана Викторовна, педагог </a:t>
            </a:r>
            <a:r>
              <a:rPr lang="ru-RU" sz="1600" b="1" dirty="0">
                <a:solidFill>
                  <a:srgbClr val="054C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дополнительного образования </a:t>
            </a:r>
            <a:endParaRPr lang="ru-RU" sz="1600" b="1" dirty="0" smtClean="0">
              <a:solidFill>
                <a:srgbClr val="054C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685800"/>
            <a:r>
              <a:rPr lang="ru-RU" sz="1600" b="1" dirty="0" smtClean="0">
                <a:solidFill>
                  <a:srgbClr val="054C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первой квалификационной категории.</a:t>
            </a:r>
          </a:p>
          <a:p>
            <a:pPr algn="ctr" defTabSz="685800"/>
            <a:r>
              <a:rPr lang="ru-RU" sz="1600" b="1" dirty="0" smtClean="0">
                <a:solidFill>
                  <a:srgbClr val="054C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defTabSz="685800"/>
            <a:r>
              <a:rPr lang="ru-RU" sz="1600" b="1" dirty="0" smtClean="0">
                <a:solidFill>
                  <a:srgbClr val="054C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Образование – высшее.</a:t>
            </a:r>
          </a:p>
          <a:p>
            <a:pPr algn="ctr" defTabSz="685800"/>
            <a:endParaRPr lang="ru-RU" sz="1600" b="1" dirty="0" smtClean="0">
              <a:solidFill>
                <a:srgbClr val="054C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685800"/>
            <a:r>
              <a:rPr lang="ru-RU" sz="1600" b="1" dirty="0" smtClean="0">
                <a:solidFill>
                  <a:srgbClr val="054C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Педагогический стаж – 3 года.</a:t>
            </a:r>
            <a:endParaRPr lang="ru-RU" sz="1600" b="1" dirty="0">
              <a:solidFill>
                <a:srgbClr val="054C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685800"/>
            <a:endParaRPr lang="ru-RU" sz="1600" b="1" dirty="0" smtClean="0">
              <a:solidFill>
                <a:srgbClr val="054C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685800"/>
            <a:r>
              <a:rPr lang="ru-RU" sz="1600" b="1" dirty="0" smtClean="0">
                <a:solidFill>
                  <a:srgbClr val="054C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Курсы повышения квалификации по теме «</a:t>
            </a:r>
            <a:r>
              <a:rPr lang="ru-RU" sz="1600" b="1" dirty="0">
                <a:solidFill>
                  <a:srgbClr val="054C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 дополнительных общеразвивающих программ технической направленности в рамках задач федерального проекта «Успех каждого ребенка» национального проекта «Образование</a:t>
            </a:r>
            <a:r>
              <a:rPr lang="ru-RU" sz="1600" b="1" dirty="0" smtClean="0">
                <a:solidFill>
                  <a:srgbClr val="054C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</a:p>
          <a:p>
            <a:pPr algn="ctr" defTabSz="685800"/>
            <a:endParaRPr lang="ru-RU" sz="1600" b="1" dirty="0">
              <a:solidFill>
                <a:srgbClr val="054C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99" y="1385374"/>
            <a:ext cx="3522144" cy="514380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23" t="16017" b="19367"/>
          <a:stretch/>
        </p:blipFill>
        <p:spPr>
          <a:xfrm>
            <a:off x="8317735" y="2136499"/>
            <a:ext cx="2238896" cy="3294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20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tretch/>
        </p:blipFill>
        <p:spPr>
          <a:xfrm>
            <a:off x="257616" y="0"/>
            <a:ext cx="12192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750244" y="526143"/>
            <a:ext cx="18473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4000" b="1" cap="none" spc="0" dirty="0" smtClean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79559" y="4591716"/>
            <a:ext cx="74168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endParaRPr lang="ru-RU" sz="2600" b="1" dirty="0">
              <a:solidFill>
                <a:srgbClr val="054C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75496" y="428178"/>
            <a:ext cx="1080407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/>
            <a:r>
              <a:rPr lang="ru-RU" sz="1600" b="1" dirty="0" smtClean="0">
                <a:solidFill>
                  <a:srgbClr val="054C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Ожидаемые результаты</a:t>
            </a:r>
          </a:p>
          <a:p>
            <a:pPr algn="ctr" defTabSz="685800"/>
            <a:endParaRPr lang="ru-RU" sz="1600" b="1" dirty="0" smtClean="0">
              <a:solidFill>
                <a:srgbClr val="054C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800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основы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композиции в трехмерных графических объектах;</a:t>
            </a:r>
          </a:p>
          <a:p>
            <a:pPr defTabSz="685800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•	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понятие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 трехмерной графике, способах ее восприятия, характеристики информации по объему, содержанию, характеру;</a:t>
            </a:r>
          </a:p>
          <a:p>
            <a:pPr defTabSz="685800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•	об использовании ПК в повседневной жизни, профессиональной деятельности инженера-проектировщика.</a:t>
            </a:r>
          </a:p>
          <a:p>
            <a:pPr defTabSz="685800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	овладеть панелями инструментов, применять базовые инструменты рисования;</a:t>
            </a:r>
          </a:p>
          <a:p>
            <a:pPr defTabSz="685800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•	применять камеры, навигацию на сцене;</a:t>
            </a:r>
          </a:p>
          <a:p>
            <a:pPr defTabSz="685800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•	различать ортогональные проекции (виды);</a:t>
            </a:r>
          </a:p>
          <a:p>
            <a:pPr defTabSz="685800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•	различать виды (2D, 3D-моделей) в компьютерной графике;</a:t>
            </a:r>
          </a:p>
          <a:p>
            <a:pPr defTabSz="685800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•	составлять последовательность действий для создания 3D-моделей;</a:t>
            </a:r>
          </a:p>
          <a:p>
            <a:pPr defTabSz="685800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	самостоятельно создавать простые модели реальных объектов; создавать фигуры и модели, группировать объекты, управлять инструментами рисования 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модификаций; создавать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трехмерное рабочее пространство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800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•	создавать простые и сложные модели, используя заготовки и собирать фрагменты в целый проект;</a:t>
            </a:r>
          </a:p>
          <a:p>
            <a:pPr defTabSz="685800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•	самостоятельно составлять план проекта, представить и защитить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его;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defTabSz="685800"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возможность участия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Чемпионате Worldskills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Russia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в компетенциях: «3D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Моделирование для компьютерных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игр», «Веб-дизайн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и разработка», «Дизайн интерьера»,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«Разработка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виртуальной и дополненной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реальности», «Разработка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компьютерных игр и мультимедийных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приложений» и других смежных компетенциях.</a:t>
            </a:r>
          </a:p>
        </p:txBody>
      </p:sp>
    </p:spTree>
    <p:extLst>
      <p:ext uri="{BB962C8B-B14F-4D97-AF65-F5344CB8AC3E}">
        <p14:creationId xmlns:p14="http://schemas.microsoft.com/office/powerpoint/2010/main" val="357821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tretch/>
        </p:blipFill>
        <p:spPr>
          <a:xfrm>
            <a:off x="-253391" y="0"/>
            <a:ext cx="12192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750244" y="526143"/>
            <a:ext cx="18473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4000" b="1" cap="none" spc="0" dirty="0" smtClean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79559" y="4591716"/>
            <a:ext cx="74168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endParaRPr lang="ru-RU" sz="2600" b="1" dirty="0">
              <a:solidFill>
                <a:srgbClr val="054C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9574" y="295311"/>
            <a:ext cx="104003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/>
            <a:r>
              <a:rPr lang="ru-RU" sz="1600" b="1" dirty="0" smtClean="0">
                <a:solidFill>
                  <a:srgbClr val="054C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Инфраструктурный лист</a:t>
            </a:r>
          </a:p>
          <a:p>
            <a:pPr algn="ctr" defTabSz="685800"/>
            <a:r>
              <a:rPr lang="ru-RU" sz="1600" b="1" dirty="0" smtClean="0">
                <a:solidFill>
                  <a:srgbClr val="054C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b="1" dirty="0">
              <a:solidFill>
                <a:srgbClr val="054C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8698070"/>
              </p:ext>
            </p:extLst>
          </p:nvPr>
        </p:nvGraphicFramePr>
        <p:xfrm>
          <a:off x="659889" y="879733"/>
          <a:ext cx="9960010" cy="40847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6412"/>
                <a:gridCol w="5291811"/>
                <a:gridCol w="2000255"/>
                <a:gridCol w="210153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 оборудования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Количество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Сумма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4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3d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принтер тип 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84920,00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4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Комплект пластика для 3d принтера PLA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5000,00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4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Интерактивная доска со встроенным проектором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110474,39</a:t>
                      </a:r>
                    </a:p>
                  </a:txBody>
                  <a:tcPr marL="9525" marR="9525" marT="9525" marB="0" anchor="b"/>
                </a:tc>
              </a:tr>
              <a:tr h="376341"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4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Ноутбуки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780000,00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4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МФУ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54000,00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4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Внешний жесткий диск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4000,00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14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Цифровой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диктофон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10000,00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14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Термопистолет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15000,00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sz="14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Кольцевая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лампа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24000,00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4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Графическая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станция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275270,00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0389802"/>
              </p:ext>
            </p:extLst>
          </p:nvPr>
        </p:nvGraphicFramePr>
        <p:xfrm>
          <a:off x="3147708" y="5253833"/>
          <a:ext cx="5574534" cy="1313056"/>
        </p:xfrm>
        <a:graphic>
          <a:graphicData uri="http://schemas.openxmlformats.org/drawingml/2006/table">
            <a:tbl>
              <a:tblPr/>
              <a:tblGrid>
                <a:gridCol w="2770813"/>
                <a:gridCol w="2803721"/>
              </a:tblGrid>
              <a:tr h="32826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Федеральный бюджет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1 322 190,00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</a:tr>
              <a:tr h="32826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Республиканский бюджет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26 983,47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2826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МБ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13 490,92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2826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ИТОГО: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1 362 664,39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282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6" y="-1663"/>
            <a:ext cx="12042062" cy="6858000"/>
          </a:xfrm>
          <a:prstGeom prst="rect">
            <a:avLst/>
          </a:prstGeom>
          <a:noFill/>
        </p:spPr>
      </p:pic>
      <p:sp>
        <p:nvSpPr>
          <p:cNvPr id="26" name="Прямоугольник 25"/>
          <p:cNvSpPr/>
          <p:nvPr/>
        </p:nvSpPr>
        <p:spPr>
          <a:xfrm>
            <a:off x="1217042" y="1641212"/>
            <a:ext cx="9453132" cy="475997"/>
          </a:xfrm>
          <a:prstGeom prst="rect">
            <a:avLst/>
          </a:prstGeom>
          <a:solidFill>
            <a:srgbClr val="B6CBE4">
              <a:alpha val="65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500" dirty="0"/>
          </a:p>
        </p:txBody>
      </p:sp>
      <p:sp>
        <p:nvSpPr>
          <p:cNvPr id="27" name="TextBox 26"/>
          <p:cNvSpPr txBox="1"/>
          <p:nvPr/>
        </p:nvSpPr>
        <p:spPr>
          <a:xfrm>
            <a:off x="1217042" y="1617600"/>
            <a:ext cx="9464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2021 </a:t>
            </a:r>
            <a:r>
              <a:rPr lang="ru-RU" sz="2800" b="1" dirty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ru-RU" sz="2800" b="1" dirty="0" smtClean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2022 УЧЕБНЫЙ ГОД </a:t>
            </a:r>
            <a:endParaRPr lang="ru-RU" sz="2800" b="1" dirty="0">
              <a:solidFill>
                <a:srgbClr val="C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217041" y="4064437"/>
            <a:ext cx="9464221" cy="475997"/>
          </a:xfrm>
          <a:prstGeom prst="rect">
            <a:avLst/>
          </a:prstGeom>
          <a:solidFill>
            <a:srgbClr val="B6CBE4">
              <a:alpha val="65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2022 </a:t>
            </a:r>
            <a:r>
              <a:rPr lang="ru-RU" sz="2800" b="1" dirty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ru-RU" sz="2800" b="1" dirty="0" smtClean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2023 </a:t>
            </a:r>
            <a:r>
              <a:rPr lang="ru-RU" sz="2800" b="1" dirty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УЧЕБНЫЙ ГОД </a:t>
            </a:r>
          </a:p>
        </p:txBody>
      </p:sp>
      <p:grpSp>
        <p:nvGrpSpPr>
          <p:cNvPr id="30" name="Группа 29"/>
          <p:cNvGrpSpPr/>
          <p:nvPr/>
        </p:nvGrpSpPr>
        <p:grpSpPr>
          <a:xfrm>
            <a:off x="1217042" y="2441596"/>
            <a:ext cx="1224136" cy="1152128"/>
            <a:chOff x="386383" y="2420888"/>
            <a:chExt cx="1080120" cy="1080120"/>
          </a:xfrm>
        </p:grpSpPr>
        <p:sp>
          <p:nvSpPr>
            <p:cNvPr id="31" name="Овал 30"/>
            <p:cNvSpPr/>
            <p:nvPr/>
          </p:nvSpPr>
          <p:spPr>
            <a:xfrm>
              <a:off x="386383" y="2420888"/>
              <a:ext cx="1080120" cy="1080120"/>
            </a:xfrm>
            <a:prstGeom prst="ellipse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339" y="2547939"/>
              <a:ext cx="710208" cy="710208"/>
            </a:xfrm>
            <a:prstGeom prst="rect">
              <a:avLst/>
            </a:prstGeom>
          </p:spPr>
        </p:pic>
      </p:grpSp>
      <p:sp>
        <p:nvSpPr>
          <p:cNvPr id="33" name="TextBox 32"/>
          <p:cNvSpPr txBox="1"/>
          <p:nvPr/>
        </p:nvSpPr>
        <p:spPr>
          <a:xfrm>
            <a:off x="2517227" y="2694284"/>
            <a:ext cx="8684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55 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дополнительных мест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34" name="Группа 33"/>
          <p:cNvGrpSpPr/>
          <p:nvPr/>
        </p:nvGrpSpPr>
        <p:grpSpPr>
          <a:xfrm>
            <a:off x="1217041" y="4811303"/>
            <a:ext cx="1224136" cy="1152128"/>
            <a:chOff x="386383" y="2420888"/>
            <a:chExt cx="1080120" cy="1080120"/>
          </a:xfrm>
        </p:grpSpPr>
        <p:sp>
          <p:nvSpPr>
            <p:cNvPr id="35" name="Овал 34"/>
            <p:cNvSpPr/>
            <p:nvPr/>
          </p:nvSpPr>
          <p:spPr>
            <a:xfrm>
              <a:off x="386383" y="2420888"/>
              <a:ext cx="1080120" cy="1080120"/>
            </a:xfrm>
            <a:prstGeom prst="ellipse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339" y="2547939"/>
              <a:ext cx="710208" cy="710208"/>
            </a:xfrm>
            <a:prstGeom prst="rect">
              <a:avLst/>
            </a:prstGeom>
          </p:spPr>
        </p:pic>
      </p:grpSp>
      <p:sp>
        <p:nvSpPr>
          <p:cNvPr id="37" name="TextBox 36"/>
          <p:cNvSpPr txBox="1"/>
          <p:nvPr/>
        </p:nvSpPr>
        <p:spPr>
          <a:xfrm>
            <a:off x="2517227" y="5164732"/>
            <a:ext cx="8684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9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0 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дополнительных мест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34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tretch/>
        </p:blipFill>
        <p:spPr>
          <a:xfrm>
            <a:off x="-161025" y="0"/>
            <a:ext cx="12192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750244" y="526143"/>
            <a:ext cx="18473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4000" b="1" cap="none" spc="0" dirty="0" smtClean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79559" y="4591716"/>
            <a:ext cx="74168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endParaRPr lang="ru-RU" sz="2600" b="1" dirty="0">
              <a:solidFill>
                <a:srgbClr val="054C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0081" y="766004"/>
            <a:ext cx="104003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/>
            <a:r>
              <a:rPr lang="ru-RU" sz="1600" b="1" dirty="0" smtClean="0">
                <a:solidFill>
                  <a:srgbClr val="054C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Зонирование и </a:t>
            </a:r>
            <a:r>
              <a:rPr lang="ru-RU" sz="1600" b="1" dirty="0" err="1" smtClean="0">
                <a:solidFill>
                  <a:srgbClr val="054C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брендирование</a:t>
            </a:r>
            <a:r>
              <a:rPr lang="ru-RU" sz="1600" b="1" dirty="0" smtClean="0">
                <a:solidFill>
                  <a:srgbClr val="054C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учебного кабинета </a:t>
            </a:r>
            <a:r>
              <a:rPr lang="ru-RU" sz="1600" b="1" dirty="0" err="1" smtClean="0">
                <a:solidFill>
                  <a:srgbClr val="054C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плаощадью</a:t>
            </a:r>
            <a:r>
              <a:rPr lang="ru-RU" sz="1600" b="1" dirty="0" smtClean="0">
                <a:solidFill>
                  <a:srgbClr val="054C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60м2</a:t>
            </a:r>
          </a:p>
          <a:p>
            <a:pPr algn="ctr" defTabSz="685800"/>
            <a:r>
              <a:rPr lang="ru-RU" sz="1600" b="1" dirty="0" smtClean="0">
                <a:solidFill>
                  <a:srgbClr val="054C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b="1" dirty="0">
              <a:solidFill>
                <a:srgbClr val="054C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803" y="2383542"/>
            <a:ext cx="3819184" cy="184693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23" y="1366230"/>
            <a:ext cx="6985932" cy="463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83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tretch/>
        </p:blipFill>
        <p:spPr>
          <a:xfrm>
            <a:off x="-161025" y="0"/>
            <a:ext cx="12192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750244" y="526143"/>
            <a:ext cx="18473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4000" b="1" cap="none" spc="0" dirty="0" smtClean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35492" y="4591714"/>
            <a:ext cx="74168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endParaRPr lang="ru-RU" sz="2600" b="1" dirty="0">
              <a:solidFill>
                <a:srgbClr val="054C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0081" y="766004"/>
            <a:ext cx="104003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/>
            <a:r>
              <a:rPr lang="ru-RU" sz="1600" b="1" dirty="0">
                <a:solidFill>
                  <a:srgbClr val="054C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Зонирование и </a:t>
            </a:r>
            <a:r>
              <a:rPr lang="ru-RU" sz="1600" b="1" dirty="0" err="1">
                <a:solidFill>
                  <a:srgbClr val="054C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брендирование</a:t>
            </a:r>
            <a:r>
              <a:rPr lang="ru-RU" sz="1600" b="1" dirty="0">
                <a:solidFill>
                  <a:srgbClr val="054C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учебного кабинета </a:t>
            </a:r>
            <a:r>
              <a:rPr lang="ru-RU" sz="1600" b="1" dirty="0" err="1">
                <a:solidFill>
                  <a:srgbClr val="054C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плаощадью</a:t>
            </a:r>
            <a:r>
              <a:rPr lang="ru-RU" sz="1600" b="1" dirty="0">
                <a:solidFill>
                  <a:srgbClr val="054C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60м2</a:t>
            </a:r>
          </a:p>
          <a:p>
            <a:pPr algn="ctr" defTabSz="685800"/>
            <a:r>
              <a:rPr lang="ru-RU" sz="1600" b="1" dirty="0" smtClean="0">
                <a:solidFill>
                  <a:srgbClr val="054C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b="1" dirty="0">
              <a:solidFill>
                <a:srgbClr val="054C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14" y="1350779"/>
            <a:ext cx="4300457" cy="315083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492" y="1350779"/>
            <a:ext cx="6429807" cy="4300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17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tretch/>
        </p:blipFill>
        <p:spPr>
          <a:xfrm>
            <a:off x="-161025" y="0"/>
            <a:ext cx="12192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750244" y="526143"/>
            <a:ext cx="18473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4000" b="1" cap="none" spc="0" dirty="0" smtClean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35492" y="4591714"/>
            <a:ext cx="74168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endParaRPr lang="ru-RU" sz="2600" b="1" dirty="0">
              <a:solidFill>
                <a:srgbClr val="054C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0081" y="766004"/>
            <a:ext cx="104003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/>
            <a:r>
              <a:rPr lang="ru-RU" sz="1600" b="1" dirty="0" smtClean="0">
                <a:solidFill>
                  <a:srgbClr val="054C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Зонирование и </a:t>
            </a:r>
            <a:r>
              <a:rPr lang="ru-RU" sz="1600" b="1" dirty="0" err="1" smtClean="0">
                <a:solidFill>
                  <a:srgbClr val="054C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брендирование</a:t>
            </a:r>
            <a:r>
              <a:rPr lang="ru-RU" sz="1600" b="1" dirty="0" smtClean="0">
                <a:solidFill>
                  <a:srgbClr val="054C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входной группы здания и учебного кабинета</a:t>
            </a:r>
          </a:p>
          <a:p>
            <a:pPr algn="ctr" defTabSz="685800"/>
            <a:r>
              <a:rPr lang="ru-RU" sz="1600" b="1" dirty="0" smtClean="0">
                <a:solidFill>
                  <a:srgbClr val="054C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b="1" dirty="0">
              <a:solidFill>
                <a:srgbClr val="054C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94" y="1590640"/>
            <a:ext cx="5652213" cy="423916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8" r="19027"/>
          <a:stretch/>
        </p:blipFill>
        <p:spPr>
          <a:xfrm>
            <a:off x="6538826" y="1590640"/>
            <a:ext cx="3977089" cy="423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61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tretch/>
        </p:blipFill>
        <p:spPr>
          <a:xfrm>
            <a:off x="56716" y="0"/>
            <a:ext cx="12192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750244" y="526143"/>
            <a:ext cx="18473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4000" b="1" cap="none" spc="0" dirty="0" smtClean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35492" y="4591714"/>
            <a:ext cx="74168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endParaRPr lang="ru-RU" sz="2600" b="1" dirty="0">
              <a:solidFill>
                <a:srgbClr val="054C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0081" y="766004"/>
            <a:ext cx="104003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/>
            <a:r>
              <a:rPr lang="ru-RU" sz="1600" b="1" dirty="0" smtClean="0">
                <a:solidFill>
                  <a:srgbClr val="054C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b="1" dirty="0">
              <a:solidFill>
                <a:srgbClr val="054C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88" y="935281"/>
            <a:ext cx="4518100" cy="549283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204" y="938811"/>
            <a:ext cx="4336973" cy="548930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50081" y="344145"/>
            <a:ext cx="104003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/>
            <a:r>
              <a:rPr lang="ru-RU" sz="1600" b="1" dirty="0" smtClean="0">
                <a:solidFill>
                  <a:srgbClr val="054C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Обучающийся Технопарка - победитель всероссийского конкурса видеороликов </a:t>
            </a:r>
          </a:p>
          <a:p>
            <a:pPr algn="ctr" defTabSz="685800"/>
            <a:r>
              <a:rPr lang="ru-RU" sz="1600" b="1" dirty="0" smtClean="0">
                <a:solidFill>
                  <a:srgbClr val="054C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новым местам 2021</a:t>
            </a:r>
          </a:p>
          <a:p>
            <a:pPr algn="ctr" defTabSz="685800"/>
            <a:r>
              <a:rPr lang="ru-RU" sz="1600" b="1" dirty="0" smtClean="0">
                <a:solidFill>
                  <a:srgbClr val="054C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b="1" dirty="0">
              <a:solidFill>
                <a:srgbClr val="054C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11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253</Words>
  <Application>Microsoft Office PowerPoint</Application>
  <PresentationFormat>Широкоэкранный</PresentationFormat>
  <Paragraphs>104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46</cp:revision>
  <cp:lastPrinted>2021-09-10T10:10:58Z</cp:lastPrinted>
  <dcterms:created xsi:type="dcterms:W3CDTF">2021-08-13T12:30:27Z</dcterms:created>
  <dcterms:modified xsi:type="dcterms:W3CDTF">2022-01-19T08:11:08Z</dcterms:modified>
</cp:coreProperties>
</file>