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24" autoAdjust="0"/>
    <p:restoredTop sz="94660"/>
  </p:normalViewPr>
  <p:slideViewPr>
    <p:cSldViewPr>
      <p:cViewPr>
        <p:scale>
          <a:sx n="60" d="100"/>
          <a:sy n="60" d="100"/>
        </p:scale>
        <p:origin x="-183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400" dirty="0"/>
              <a:t>Чаще всего борьба с террором – война без линии фронта. Террористы могут в любой момент оказаться среди нас под видом обычных граждан. 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  <a:solidFill>
            <a:srgbClr val="00B0F0"/>
          </a:solidFill>
        </p:spPr>
        <p:txBody>
          <a:bodyPr/>
          <a:lstStyle/>
          <a:p>
            <a:r>
              <a:rPr lang="ru-RU" sz="4400" b="1" dirty="0"/>
              <a:t>Терроризм</a:t>
            </a:r>
            <a:r>
              <a:rPr lang="ru-RU" sz="4400" b="1" dirty="0" smtClean="0"/>
              <a:t>.</a:t>
            </a:r>
            <a:br>
              <a:rPr lang="ru-RU" sz="4400" b="1" dirty="0" smtClean="0"/>
            </a:br>
            <a:r>
              <a:rPr lang="ru-RU" sz="4400" b="1" dirty="0" smtClean="0"/>
              <a:t> </a:t>
            </a:r>
            <a:r>
              <a:rPr lang="ru-RU" sz="4400" b="1" dirty="0"/>
              <a:t>Как распознать опасность</a:t>
            </a:r>
            <a:r>
              <a:rPr lang="ru-RU" sz="4400" b="1" dirty="0" smtClean="0"/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35268394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Взрычатые устройства\post-85347-0-83135200-1441267832_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1404" r="14496" b="15744"/>
          <a:stretch/>
        </p:blipFill>
        <p:spPr bwMode="auto">
          <a:xfrm>
            <a:off x="611560" y="500042"/>
            <a:ext cx="7992888" cy="51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107" y="5257398"/>
            <a:ext cx="8026172" cy="138499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/>
              <a:t>«Клад» монет. Закладка взрывного устройства </a:t>
            </a:r>
          </a:p>
          <a:p>
            <a:pPr algn="just"/>
            <a:r>
              <a:rPr lang="ru-RU" sz="2800" b="1" dirty="0" smtClean="0"/>
              <a:t>на глубине до 20 см. Зона поражения зависит от </a:t>
            </a:r>
          </a:p>
          <a:p>
            <a:pPr algn="just"/>
            <a:r>
              <a:rPr lang="ru-RU" sz="2800" b="1" dirty="0" smtClean="0"/>
              <a:t>количества  заложенного тротила.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80981963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Взрычатые устройства\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79854" cy="54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954" y="6021288"/>
            <a:ext cx="8320291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Книга –сувенир. Зона поражения- до 10-12 метров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0311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warp dir="i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Взрычатые устройства\13651533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6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21288"/>
            <a:ext cx="8547083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Почтовый терроризм. </a:t>
            </a:r>
            <a:r>
              <a:rPr lang="ru-RU" sz="2800" b="1" dirty="0"/>
              <a:t>Зона поражения- до </a:t>
            </a:r>
            <a:r>
              <a:rPr lang="ru-RU" sz="2800" b="1" dirty="0" smtClean="0"/>
              <a:t>5 </a:t>
            </a:r>
            <a:r>
              <a:rPr lang="ru-RU" sz="2800" b="1" dirty="0"/>
              <a:t>метров</a:t>
            </a:r>
          </a:p>
        </p:txBody>
      </p:sp>
    </p:spTree>
    <p:extLst>
      <p:ext uri="{BB962C8B-B14F-4D97-AF65-F5344CB8AC3E}">
        <p14:creationId xmlns:p14="http://schemas.microsoft.com/office/powerpoint/2010/main" val="107717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warp dir="i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Взрычатые устройства\img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0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warp dir="i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Взрычатые устройства\135661867250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t="13020" r="20087" b="6452"/>
          <a:stretch/>
        </p:blipFill>
        <p:spPr bwMode="auto">
          <a:xfrm>
            <a:off x="1619672" y="109893"/>
            <a:ext cx="5760640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689" y="5244541"/>
            <a:ext cx="8783558" cy="156966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«Ведро с мусором». Поражающие элементы со</a:t>
            </a:r>
          </a:p>
          <a:p>
            <a:r>
              <a:rPr lang="ru-RU" sz="3200" b="1" dirty="0" smtClean="0"/>
              <a:t> взрывчатым  веществом, залито монтажной </a:t>
            </a:r>
          </a:p>
          <a:p>
            <a:r>
              <a:rPr lang="ru-RU" sz="3200" b="1" dirty="0" smtClean="0"/>
              <a:t>строительной пеной.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564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warp dir="i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Взрычатые устройства\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6897" r="6206" b="15862"/>
          <a:stretch/>
        </p:blipFill>
        <p:spPr bwMode="auto">
          <a:xfrm>
            <a:off x="551792" y="472966"/>
            <a:ext cx="8024649" cy="58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2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Взрычатые устройства\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r="6552" b="15862"/>
          <a:stretch/>
        </p:blipFill>
        <p:spPr bwMode="auto">
          <a:xfrm>
            <a:off x="457200" y="188640"/>
            <a:ext cx="83632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Взрычатые устройства\img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5287" r="-131" b="15861"/>
          <a:stretch/>
        </p:blipFill>
        <p:spPr bwMode="auto">
          <a:xfrm>
            <a:off x="179512" y="116632"/>
            <a:ext cx="879715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2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Взрычатые устройства\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8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Взрычатые устройства\img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Администратор\Desktop\Взрычатые устройства\img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4598" r="7414" b="37012"/>
          <a:stretch/>
        </p:blipFill>
        <p:spPr bwMode="auto">
          <a:xfrm>
            <a:off x="362606" y="315310"/>
            <a:ext cx="8385857" cy="62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94973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Взрычатые устройства\m_d34aa6f612a054d5ace816eb16955a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70" y="260648"/>
            <a:ext cx="9021059" cy="224676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2800" b="1" dirty="0"/>
              <a:t>Будьте особо бдительными и остерегайтесь людей, </a:t>
            </a:r>
            <a:endParaRPr lang="ru-RU" sz="2800" b="1" dirty="0" smtClean="0"/>
          </a:p>
          <a:p>
            <a:r>
              <a:rPr lang="ru-RU" sz="2800" b="1" dirty="0" smtClean="0"/>
              <a:t>одетых </a:t>
            </a:r>
            <a:r>
              <a:rPr lang="ru-RU" sz="2800" b="1" dirty="0"/>
              <a:t>явно не по сезону</a:t>
            </a:r>
            <a:r>
              <a:rPr lang="ru-RU" sz="2800" b="1" dirty="0" smtClean="0"/>
              <a:t>;  </a:t>
            </a:r>
            <a:r>
              <a:rPr lang="ru-RU" sz="2800" b="1" dirty="0"/>
              <a:t>если вы видите летом </a:t>
            </a:r>
            <a:endParaRPr lang="ru-RU" sz="2800" b="1" dirty="0" smtClean="0"/>
          </a:p>
          <a:p>
            <a:r>
              <a:rPr lang="ru-RU" sz="2800" b="1" dirty="0" smtClean="0"/>
              <a:t>человека</a:t>
            </a:r>
            <a:r>
              <a:rPr lang="ru-RU" sz="2800" b="1" dirty="0"/>
              <a:t>, одетого в плащ или толстую куртку – </a:t>
            </a:r>
            <a:endParaRPr lang="ru-RU" sz="2800" b="1" dirty="0" smtClean="0"/>
          </a:p>
          <a:p>
            <a:r>
              <a:rPr lang="ru-RU" sz="2800" b="1" dirty="0" smtClean="0"/>
              <a:t>будьте </a:t>
            </a:r>
            <a:r>
              <a:rPr lang="ru-RU" sz="2800" b="1" dirty="0"/>
              <a:t>внимательны – под такой одеждой террористы </a:t>
            </a:r>
            <a:endParaRPr lang="ru-RU" sz="2800" b="1" dirty="0" smtClean="0"/>
          </a:p>
          <a:p>
            <a:r>
              <a:rPr lang="ru-RU" sz="2800" b="1" dirty="0" smtClean="0"/>
              <a:t>чаще </a:t>
            </a:r>
            <a:r>
              <a:rPr lang="ru-RU" sz="2800" b="1" dirty="0"/>
              <a:t>всего прячут бомбы</a:t>
            </a:r>
            <a:r>
              <a:rPr lang="ru-RU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2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Взрычатые устройства\slide_18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2299" r="2931" b="8046"/>
          <a:stretch/>
        </p:blipFill>
        <p:spPr bwMode="auto">
          <a:xfrm>
            <a:off x="346841" y="404664"/>
            <a:ext cx="8529146" cy="5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Взрычатые устройства\terak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Взрычатые устройства\terak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9512" y="188640"/>
            <a:ext cx="87476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Взрычатые устройства\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7414"/>
          <a:stretch/>
        </p:blipFill>
        <p:spPr bwMode="auto">
          <a:xfrm>
            <a:off x="183426" y="332656"/>
            <a:ext cx="865243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08" y="116632"/>
            <a:ext cx="8870987" cy="631000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Уважаемые коллеги! </a:t>
            </a:r>
          </a:p>
          <a:p>
            <a:pPr algn="ctr"/>
            <a:r>
              <a:rPr lang="ru-RU" sz="2600" b="1" dirty="0" smtClean="0"/>
              <a:t>Если </a:t>
            </a:r>
            <a:r>
              <a:rPr lang="ru-RU" sz="2600" b="1" dirty="0"/>
              <a:t>вы обнаружили неизвестный предмет в учреждении, организации</a:t>
            </a:r>
            <a:r>
              <a:rPr lang="ru-RU" sz="2600" b="1" dirty="0" smtClean="0"/>
              <a:t>:</a:t>
            </a:r>
          </a:p>
          <a:p>
            <a:r>
              <a:rPr lang="ru-RU" sz="2600" b="1" dirty="0" smtClean="0"/>
              <a:t>1</a:t>
            </a:r>
            <a:r>
              <a:rPr lang="ru-RU" sz="2600" b="1" dirty="0"/>
              <a:t>. Немедленно сообщите о находке </a:t>
            </a:r>
            <a:r>
              <a:rPr lang="ru-RU" sz="2600" b="1" dirty="0" smtClean="0"/>
              <a:t>в ЕДДС и МКУ Управление образования г. Нефтекамск;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2. Зафиксируйте время и место обнаружения неизвестного предмета.</a:t>
            </a:r>
            <a:br>
              <a:rPr lang="ru-RU" sz="2600" b="1" dirty="0"/>
            </a:br>
            <a:r>
              <a:rPr lang="ru-RU" sz="2600" b="1" dirty="0"/>
              <a:t>3. Предпримите меры к тому, чтобы люди отошли как можно дальше от подозрительного предмета и опасной зоны.</a:t>
            </a:r>
            <a:br>
              <a:rPr lang="ru-RU" sz="2600" b="1" dirty="0"/>
            </a:br>
            <a:r>
              <a:rPr lang="ru-RU" sz="2600" b="1" dirty="0"/>
              <a:t>4. Дождитесь прибытия представителей компетентных органов, укажите место расположения подозрительного предмета, время и обстоятельства его обнаружения.</a:t>
            </a:r>
            <a:br>
              <a:rPr lang="ru-RU" sz="2600" b="1" dirty="0"/>
            </a:br>
            <a:r>
              <a:rPr lang="ru-RU" sz="2600" b="1" dirty="0"/>
              <a:t>5. Не паникуйте. О возможной угрозе взрыва сообщите только тем, кому необходимо знать о случившемся.</a:t>
            </a:r>
          </a:p>
        </p:txBody>
      </p:sp>
    </p:spTree>
    <p:extLst>
      <p:ext uri="{BB962C8B-B14F-4D97-AF65-F5344CB8AC3E}">
        <p14:creationId xmlns:p14="http://schemas.microsoft.com/office/powerpoint/2010/main" val="346469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Администратор\Desktop\Взрычатые устройства\0_85e3c_516a18de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9960" r="1635" b="24884"/>
          <a:stretch/>
        </p:blipFill>
        <p:spPr bwMode="auto">
          <a:xfrm>
            <a:off x="620300" y="332656"/>
            <a:ext cx="793669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303" y="4804410"/>
            <a:ext cx="828092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Чаще всего такие сюрпризы </a:t>
            </a:r>
            <a:r>
              <a:rPr lang="ru-RU" sz="2400" b="1" i="1" dirty="0"/>
              <a:t>привлекают внимание детей. </a:t>
            </a:r>
            <a:r>
              <a:rPr lang="ru-RU" sz="2400" b="1" dirty="0"/>
              <a:t>Гибель ребенка вызывает не меньший резонанс, чем взрыв автобуса, и может являться самостоятельной целью террористов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775466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Взрычатые устройства\2edc0822f5634e2ca2945a6dce992f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12279" r="11835" b="20232"/>
          <a:stretch/>
        </p:blipFill>
        <p:spPr bwMode="auto">
          <a:xfrm>
            <a:off x="755576" y="281174"/>
            <a:ext cx="7704856" cy="49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01" y="4876033"/>
            <a:ext cx="8497006" cy="1661993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Особую опасность представляют так называемые </a:t>
            </a:r>
            <a:endParaRPr lang="ru-RU" sz="2800" dirty="0" smtClean="0"/>
          </a:p>
          <a:p>
            <a:r>
              <a:rPr lang="ru-RU" sz="2800" i="1" dirty="0" smtClean="0"/>
              <a:t>мины-сюрпризы</a:t>
            </a:r>
            <a:r>
              <a:rPr lang="ru-RU" sz="2800" i="1" dirty="0"/>
              <a:t>, </a:t>
            </a:r>
            <a:r>
              <a:rPr lang="ru-RU" sz="2800" dirty="0" smtClean="0"/>
              <a:t>которые </a:t>
            </a:r>
            <a:r>
              <a:rPr lang="ru-RU" sz="2800" dirty="0"/>
              <a:t>камуфлируют под </a:t>
            </a:r>
            <a:r>
              <a:rPr lang="ru-RU" sz="2800" dirty="0" err="1" smtClean="0"/>
              <a:t>привлека</a:t>
            </a:r>
            <a:r>
              <a:rPr lang="ru-RU" sz="2800" dirty="0" smtClean="0"/>
              <a:t>-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ельные  </a:t>
            </a:r>
            <a:r>
              <a:rPr lang="ru-RU" sz="2800" dirty="0"/>
              <a:t>вещицы и подбрасывают </a:t>
            </a:r>
            <a:r>
              <a:rPr lang="ru-RU" sz="2800" dirty="0" smtClean="0"/>
              <a:t>на </a:t>
            </a:r>
            <a:r>
              <a:rPr lang="ru-RU" sz="2800" dirty="0"/>
              <a:t>видных местах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904027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Взрычатые устройства\1472120294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46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908" y="4590256"/>
            <a:ext cx="8759962" cy="181588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2800" b="1" dirty="0"/>
              <a:t>Это может быть кошелек, авторучка, пачка сигарет, </a:t>
            </a:r>
            <a:endParaRPr lang="ru-RU" sz="2800" b="1" dirty="0" smtClean="0"/>
          </a:p>
          <a:p>
            <a:r>
              <a:rPr lang="ru-RU" sz="2800" b="1" dirty="0" smtClean="0"/>
              <a:t>зажигалка</a:t>
            </a:r>
            <a:r>
              <a:rPr lang="ru-RU" sz="2800" b="1" dirty="0"/>
              <a:t>, </a:t>
            </a:r>
            <a:r>
              <a:rPr lang="ru-RU" sz="2800" b="1" dirty="0" smtClean="0"/>
              <a:t>непочатая </a:t>
            </a:r>
            <a:r>
              <a:rPr lang="ru-RU" sz="2800" b="1" dirty="0"/>
              <a:t>банка пива, свисток, </a:t>
            </a:r>
            <a:r>
              <a:rPr lang="ru-RU" sz="2800" b="1" dirty="0" smtClean="0"/>
              <a:t>курите-</a:t>
            </a:r>
          </a:p>
          <a:p>
            <a:r>
              <a:rPr lang="ru-RU" sz="2800" b="1" dirty="0" err="1" smtClean="0"/>
              <a:t>льная</a:t>
            </a:r>
            <a:r>
              <a:rPr lang="ru-RU" sz="2800" b="1" dirty="0" smtClean="0"/>
              <a:t> трубка</a:t>
            </a:r>
            <a:r>
              <a:rPr lang="ru-RU" sz="2800" b="1" dirty="0"/>
              <a:t>, игрушка, </a:t>
            </a:r>
            <a:r>
              <a:rPr lang="ru-RU" sz="2800" b="1" dirty="0" smtClean="0"/>
              <a:t>магнитофон</a:t>
            </a:r>
            <a:r>
              <a:rPr lang="ru-RU" sz="2800" b="1" dirty="0"/>
              <a:t>, приемник, </a:t>
            </a:r>
            <a:endParaRPr lang="ru-RU" sz="2800" b="1" dirty="0" smtClean="0"/>
          </a:p>
          <a:p>
            <a:r>
              <a:rPr lang="ru-RU" sz="2800" b="1" dirty="0" smtClean="0"/>
              <a:t>кассета </a:t>
            </a:r>
            <a:r>
              <a:rPr lang="ru-RU" sz="2800" b="1" dirty="0"/>
              <a:t>и т. 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7317789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Взрычатые устройства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6990753" cy="46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17847"/>
            <a:ext cx="453431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Образцы взрывных устройств: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795139"/>
            <a:ext cx="6890220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Коробка  шоколада с начинкой 1600 </a:t>
            </a:r>
            <a:r>
              <a:rPr lang="ru-RU" sz="2400" b="1" dirty="0" err="1" smtClean="0"/>
              <a:t>гр</a:t>
            </a:r>
            <a:r>
              <a:rPr lang="ru-RU" sz="2400" b="1" dirty="0" smtClean="0"/>
              <a:t> тротила.</a:t>
            </a:r>
          </a:p>
          <a:p>
            <a:r>
              <a:rPr lang="ru-RU" sz="2400" b="1" dirty="0" smtClean="0"/>
              <a:t>Радиус поражения 1250 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125459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Взрычатые устройства\603fa13c2332c5257432f261fc8fd0e2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9" b="13110"/>
          <a:stretch/>
        </p:blipFill>
        <p:spPr bwMode="auto">
          <a:xfrm>
            <a:off x="1403648" y="188640"/>
            <a:ext cx="6552728" cy="47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056287"/>
            <a:ext cx="7465698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Пачка сигарет. Радиус поражения-60 метров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07437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Взрычатые устройства\7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5540" b="62550"/>
          <a:stretch/>
        </p:blipFill>
        <p:spPr bwMode="auto">
          <a:xfrm>
            <a:off x="313132" y="269889"/>
            <a:ext cx="84318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849" y="1700808"/>
            <a:ext cx="6284284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Ручка с нажимным действием взрывателя. </a:t>
            </a:r>
          </a:p>
          <a:p>
            <a:pPr algn="ctr"/>
            <a:r>
              <a:rPr lang="ru-RU" sz="2400" b="1" dirty="0" smtClean="0"/>
              <a:t>Радиус поражения- до 2-х метров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Администратор\Desktop\Взрычатые устройства\447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24618" b="20576"/>
          <a:stretch/>
        </p:blipFill>
        <p:spPr bwMode="auto">
          <a:xfrm rot="5400000">
            <a:off x="1080800" y="1890753"/>
            <a:ext cx="3782859" cy="53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5" y="2670479"/>
            <a:ext cx="3816424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Сотовый телефон.</a:t>
            </a:r>
          </a:p>
          <a:p>
            <a:r>
              <a:rPr lang="ru-RU" sz="2800" b="1" dirty="0" err="1" smtClean="0"/>
              <a:t>Сработка</a:t>
            </a:r>
            <a:r>
              <a:rPr lang="ru-RU" sz="2800" b="1" dirty="0" smtClean="0"/>
              <a:t> взрывателя </a:t>
            </a:r>
          </a:p>
          <a:p>
            <a:r>
              <a:rPr lang="ru-RU" sz="2800" b="1" dirty="0"/>
              <a:t>п</a:t>
            </a:r>
            <a:r>
              <a:rPr lang="ru-RU" sz="2800" b="1" dirty="0" smtClean="0"/>
              <a:t>ри попытке </a:t>
            </a:r>
          </a:p>
          <a:p>
            <a:r>
              <a:rPr lang="ru-RU" sz="2800" b="1" dirty="0" smtClean="0"/>
              <a:t>включения телефона.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44140166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Взрычатые устройства\Новая папка\element-747536-misc-s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2" y="332656"/>
            <a:ext cx="829666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47901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</TotalTime>
  <Words>236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Терроризм.  Как распознать опасность?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Терроризм.  Как распознать опасность?</dc:title>
  <dc:creator>Администратор</dc:creator>
  <cp:lastModifiedBy>Назаров Р.Х.</cp:lastModifiedBy>
  <cp:revision>9</cp:revision>
  <dcterms:created xsi:type="dcterms:W3CDTF">2017-04-06T13:33:42Z</dcterms:created>
  <dcterms:modified xsi:type="dcterms:W3CDTF">2017-04-06T15:12:41Z</dcterms:modified>
</cp:coreProperties>
</file>